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9" r:id="rId2"/>
    <p:sldId id="284" r:id="rId3"/>
    <p:sldId id="260" r:id="rId4"/>
    <p:sldId id="279" r:id="rId5"/>
    <p:sldId id="264" r:id="rId6"/>
    <p:sldId id="266" r:id="rId7"/>
    <p:sldId id="278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DD71"/>
    <a:srgbClr val="FF9F9F"/>
    <a:srgbClr val="9BCDFF"/>
    <a:srgbClr val="CCFFFF"/>
    <a:srgbClr val="FFCCFF"/>
    <a:srgbClr val="800080"/>
    <a:srgbClr val="000066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480" autoAdjust="0"/>
    <p:restoredTop sz="94660"/>
  </p:normalViewPr>
  <p:slideViewPr>
    <p:cSldViewPr>
      <p:cViewPr>
        <p:scale>
          <a:sx n="75" d="100"/>
          <a:sy n="75" d="100"/>
        </p:scale>
        <p:origin x="-450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3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5C513E62-72FE-4B5F-83A4-D7655904A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33200-8677-4499-A86C-245DD2FCD9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CAA2D-8FCA-4E2C-970A-65E743FE8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2A5CF-5256-424A-A5AB-E95F1C354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A3A53-7271-416E-8D18-A0940A4B8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9814E-D334-4FB3-BF9C-7BF49A018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92DA5-42FE-40C6-9DE9-A141DEEA8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56B9A-5823-4FCA-93B4-2868D5E5F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A76D6-642E-4063-93BA-3167B4B6B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EAF70-317A-4E5B-8954-891EAD05A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D76EE-2A0D-45ED-9FE5-C53FC324E0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C45F57F-02D3-4ECD-8616-B2731DDE4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 spd="med">
    <p:wheel spokes="8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2;&#1080;&#1083;&#1072;\Desktop\&#1063;&#1091;&#1076;&#1072;&#1077;&#1074;&#1072;.%205%20&#1096;&#1072;&#1075;&#1086;&#1074;%20&#1082;%20&#1091;&#1089;&#1087;&#1077;&#1093;&#1091;(2)\prekrasnoe_daleko.mid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6.xml"/><Relationship Id="rId7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3.jpeg"/><Relationship Id="rId5" Type="http://schemas.openxmlformats.org/officeDocument/2006/relationships/image" Target="../media/image9.jpeg"/><Relationship Id="rId10" Type="http://schemas.openxmlformats.org/officeDocument/2006/relationships/slide" Target="slide4.xml"/><Relationship Id="rId4" Type="http://schemas.openxmlformats.org/officeDocument/2006/relationships/slide" Target="slide7.xml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ath.ex6.ru/issled_rabota.htm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mendeleev.upeg.net/allrus/rules/rules1.htm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itu.ru/conf/start/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vernadsky.info/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4"/>
          <p:cNvSpPr>
            <a:spLocks noChangeArrowheads="1" noChangeShapeType="1" noTextEdit="1"/>
          </p:cNvSpPr>
          <p:nvPr/>
        </p:nvSpPr>
        <p:spPr bwMode="auto">
          <a:xfrm>
            <a:off x="755650" y="3644900"/>
            <a:ext cx="78470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Пять шагов к успеху!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323850" y="5097463"/>
            <a:ext cx="85693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Arial" charset="0"/>
              </a:rPr>
              <a:t>Чудаева Елена Владимировна, педагог дополнительного образования, 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latin typeface="Arial" charset="0"/>
              </a:rPr>
              <a:t>МОУ «Инсарская средняя общеобразовательная школа №1»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395288" y="1196975"/>
            <a:ext cx="8353425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Arial" charset="0"/>
              </a:rPr>
              <a:t>Виртуальная экскурсия по </a:t>
            </a:r>
            <a:r>
              <a:rPr lang="en-US" b="1">
                <a:latin typeface="Arial" charset="0"/>
              </a:rPr>
              <a:t>Web -</a:t>
            </a:r>
            <a:r>
              <a:rPr lang="ru-RU" b="1">
                <a:latin typeface="Arial" charset="0"/>
              </a:rPr>
              <a:t> страницам конкурсов и фестивалей 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latin typeface="Arial" charset="0"/>
              </a:rPr>
              <a:t>проектных, исследовательских и творческих работ учащихся</a:t>
            </a:r>
          </a:p>
        </p:txBody>
      </p:sp>
      <p:pic>
        <p:nvPicPr>
          <p:cNvPr id="13318" name="prekrasnoe_daleko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144000" y="0"/>
            <a:ext cx="4492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5"/>
          <p:cNvSpPr>
            <a:spLocks noChangeArrowheads="1"/>
          </p:cNvSpPr>
          <p:nvPr/>
        </p:nvSpPr>
        <p:spPr bwMode="auto">
          <a:xfrm>
            <a:off x="242888" y="188913"/>
            <a:ext cx="43322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CC0000"/>
                </a:solidFill>
                <a:latin typeface="Arial" charset="0"/>
              </a:rPr>
              <a:t>Движенью истина нужна,</a:t>
            </a:r>
            <a:br>
              <a:rPr lang="ru-RU" sz="2400" b="1" i="1">
                <a:solidFill>
                  <a:srgbClr val="CC0000"/>
                </a:solidFill>
                <a:latin typeface="Arial" charset="0"/>
              </a:rPr>
            </a:br>
            <a:r>
              <a:rPr lang="ru-RU" sz="2400" b="1" i="1">
                <a:solidFill>
                  <a:srgbClr val="CC0000"/>
                </a:solidFill>
                <a:latin typeface="Arial" charset="0"/>
              </a:rPr>
              <a:t>Но если взвесить строго,</a:t>
            </a:r>
            <a:br>
              <a:rPr lang="ru-RU" sz="2400" b="1" i="1">
                <a:solidFill>
                  <a:srgbClr val="CC0000"/>
                </a:solidFill>
                <a:latin typeface="Arial" charset="0"/>
              </a:rPr>
            </a:br>
            <a:r>
              <a:rPr lang="ru-RU" sz="2400" b="1" i="1">
                <a:solidFill>
                  <a:srgbClr val="CC0000"/>
                </a:solidFill>
                <a:latin typeface="Arial" charset="0"/>
              </a:rPr>
              <a:t>Важна не истина, важна</a:t>
            </a:r>
            <a:br>
              <a:rPr lang="ru-RU" sz="2400" b="1" i="1">
                <a:solidFill>
                  <a:srgbClr val="CC0000"/>
                </a:solidFill>
                <a:latin typeface="Arial" charset="0"/>
              </a:rPr>
            </a:br>
            <a:r>
              <a:rPr lang="ru-RU" sz="2400" b="1" i="1">
                <a:solidFill>
                  <a:srgbClr val="CC0000"/>
                </a:solidFill>
                <a:latin typeface="Arial" charset="0"/>
              </a:rPr>
              <a:t>Ведь к  истине дорога.</a:t>
            </a:r>
          </a:p>
        </p:txBody>
      </p:sp>
      <p:sp>
        <p:nvSpPr>
          <p:cNvPr id="14339" name="Rectangle 26"/>
          <p:cNvSpPr>
            <a:spLocks noChangeArrowheads="1"/>
          </p:cNvSpPr>
          <p:nvPr/>
        </p:nvSpPr>
        <p:spPr bwMode="auto">
          <a:xfrm>
            <a:off x="250825" y="1916113"/>
            <a:ext cx="157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CC0000"/>
                </a:solidFill>
                <a:latin typeface="Arial" charset="0"/>
              </a:rPr>
              <a:t>М. Дудин</a:t>
            </a:r>
          </a:p>
        </p:txBody>
      </p:sp>
      <p:sp>
        <p:nvSpPr>
          <p:cNvPr id="14340" name="Text Box 33"/>
          <p:cNvSpPr txBox="1">
            <a:spLocks noChangeArrowheads="1"/>
          </p:cNvSpPr>
          <p:nvPr/>
        </p:nvSpPr>
        <p:spPr bwMode="auto">
          <a:xfrm>
            <a:off x="5651500" y="3141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43010" name="Picture 2" descr="C:\Users\Мила\Desktop\чудаева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6188"/>
            <a:ext cx="38862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 descr="C:\Users\Мила\Desktop\чудаева\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143250"/>
            <a:ext cx="35718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 descr="C:\Users\Мила\Desktop\чудаева\Рисунок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2428875"/>
            <a:ext cx="37147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 descr="C:\Users\Мила\Desktop\чудаева\Рисунок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63" y="1785938"/>
            <a:ext cx="37719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C:\Users\Мила\Desktop\чудаева\Рисунок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8" y="1071563"/>
            <a:ext cx="414337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 descr="C:\Users\Мила\Desktop\чудаева\Рисунок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2900" y="214313"/>
            <a:ext cx="37211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8" descr="C:\Users\Мила\Desktop\чудаева\Рисунок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15188" y="4643438"/>
            <a:ext cx="17335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18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44450"/>
            <a:ext cx="6408737" cy="9271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Маршрут  экскурсии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55650" y="4743450"/>
            <a:ext cx="1612900" cy="1062038"/>
          </a:xfrm>
          <a:prstGeom prst="rect">
            <a:avLst/>
          </a:prstGeom>
          <a:solidFill>
            <a:schemeClr val="accent2"/>
          </a:solidFill>
          <a:ln w="2857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366963" y="3822700"/>
            <a:ext cx="1612900" cy="1982788"/>
          </a:xfrm>
          <a:prstGeom prst="rect">
            <a:avLst/>
          </a:prstGeom>
          <a:solidFill>
            <a:schemeClr val="accent2"/>
          </a:solidFill>
          <a:ln w="2857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979863" y="3043238"/>
            <a:ext cx="1614487" cy="2762250"/>
          </a:xfrm>
          <a:prstGeom prst="rect">
            <a:avLst/>
          </a:prstGeom>
          <a:solidFill>
            <a:schemeClr val="accent2"/>
          </a:solidFill>
          <a:ln w="2857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580063" y="2263775"/>
            <a:ext cx="1627187" cy="3541713"/>
          </a:xfrm>
          <a:prstGeom prst="rect">
            <a:avLst/>
          </a:prstGeom>
          <a:solidFill>
            <a:schemeClr val="accent2"/>
          </a:solidFill>
          <a:ln w="2857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7207250" y="1557338"/>
            <a:ext cx="1612900" cy="4248150"/>
          </a:xfrm>
          <a:prstGeom prst="rect">
            <a:avLst/>
          </a:prstGeom>
          <a:solidFill>
            <a:schemeClr val="accent2"/>
          </a:solidFill>
          <a:ln w="2857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900113" y="4868863"/>
            <a:ext cx="1008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НОУ</a:t>
            </a:r>
          </a:p>
        </p:txBody>
      </p:sp>
      <p:sp>
        <p:nvSpPr>
          <p:cNvPr id="13321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339975" y="3141663"/>
            <a:ext cx="1584325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Школьный уровень</a:t>
            </a:r>
          </a:p>
        </p:txBody>
      </p:sp>
      <p:sp>
        <p:nvSpPr>
          <p:cNvPr id="13322" name="Text Box 1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563938" y="2349500"/>
            <a:ext cx="1944687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Муниципальный  уровень</a:t>
            </a:r>
          </a:p>
        </p:txBody>
      </p:sp>
      <p:sp>
        <p:nvSpPr>
          <p:cNvPr id="13323" name="Text Box 1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435600" y="1554163"/>
            <a:ext cx="1728788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Региональный уровень</a:t>
            </a:r>
          </a:p>
        </p:txBody>
      </p:sp>
      <p:sp>
        <p:nvSpPr>
          <p:cNvPr id="13324" name="Text Box 1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948488" y="906463"/>
            <a:ext cx="2016125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Всероссийский уровень</a:t>
            </a:r>
          </a:p>
        </p:txBody>
      </p:sp>
      <p:sp>
        <p:nvSpPr>
          <p:cNvPr id="15373" name="Text Box 14"/>
          <p:cNvSpPr txBox="1">
            <a:spLocks noChangeArrowheads="1"/>
          </p:cNvSpPr>
          <p:nvPr/>
        </p:nvSpPr>
        <p:spPr bwMode="auto">
          <a:xfrm>
            <a:off x="1500188" y="6273800"/>
            <a:ext cx="6480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Arial" charset="0"/>
              </a:rPr>
              <a:t>Чудаева Елена Владимировна, учитель математики </a:t>
            </a:r>
          </a:p>
          <a:p>
            <a:pPr algn="ctr"/>
            <a:r>
              <a:rPr lang="ru-RU" sz="1600" b="1">
                <a:latin typeface="Arial" charset="0"/>
              </a:rPr>
              <a:t>МОУ «Инсарская средняя общеобразовательная школа №1»</a:t>
            </a:r>
          </a:p>
        </p:txBody>
      </p:sp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1557338"/>
            <a:ext cx="1549400" cy="42497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5375" name="Oval 16"/>
          <p:cNvSpPr>
            <a:spLocks noChangeArrowheads="1"/>
          </p:cNvSpPr>
          <p:nvPr/>
        </p:nvSpPr>
        <p:spPr bwMode="auto">
          <a:xfrm>
            <a:off x="8101013" y="551656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5</a:t>
            </a:r>
          </a:p>
        </p:txBody>
      </p:sp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11413" y="3860800"/>
            <a:ext cx="15351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7" name="Oval 18"/>
          <p:cNvSpPr>
            <a:spLocks noChangeArrowheads="1"/>
          </p:cNvSpPr>
          <p:nvPr/>
        </p:nvSpPr>
        <p:spPr bwMode="auto">
          <a:xfrm>
            <a:off x="3276600" y="551656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2</a:t>
            </a:r>
          </a:p>
        </p:txBody>
      </p:sp>
      <p:pic>
        <p:nvPicPr>
          <p:cNvPr id="13331" name="Picture 1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95738" y="3068638"/>
            <a:ext cx="15716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9" name="Oval 20"/>
          <p:cNvSpPr>
            <a:spLocks noChangeArrowheads="1"/>
          </p:cNvSpPr>
          <p:nvPr/>
        </p:nvSpPr>
        <p:spPr bwMode="auto">
          <a:xfrm>
            <a:off x="4932363" y="551656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3</a:t>
            </a:r>
          </a:p>
        </p:txBody>
      </p:sp>
      <p:pic>
        <p:nvPicPr>
          <p:cNvPr id="13333" name="Picture 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80063" y="2276475"/>
            <a:ext cx="15843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1" name="Oval 22"/>
          <p:cNvSpPr>
            <a:spLocks noChangeArrowheads="1"/>
          </p:cNvSpPr>
          <p:nvPr/>
        </p:nvSpPr>
        <p:spPr bwMode="auto">
          <a:xfrm>
            <a:off x="6588125" y="551656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4</a:t>
            </a:r>
          </a:p>
        </p:txBody>
      </p:sp>
      <p:sp>
        <p:nvSpPr>
          <p:cNvPr id="15382" name="AutoShape 25"/>
          <p:cNvSpPr>
            <a:spLocks noChangeArrowheads="1"/>
          </p:cNvSpPr>
          <p:nvPr/>
        </p:nvSpPr>
        <p:spPr bwMode="auto">
          <a:xfrm>
            <a:off x="2411413" y="5876925"/>
            <a:ext cx="865187" cy="215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077501496 h 21600"/>
              <a:gd name="T4" fmla="*/ 2147483647 w 21600"/>
              <a:gd name="T5" fmla="*/ 2147483647 h 21600"/>
              <a:gd name="T6" fmla="*/ 2147483647 w 21600"/>
              <a:gd name="T7" fmla="*/ 107750149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3" name="AutoShape 26"/>
          <p:cNvSpPr>
            <a:spLocks noChangeArrowheads="1"/>
          </p:cNvSpPr>
          <p:nvPr/>
        </p:nvSpPr>
        <p:spPr bwMode="auto">
          <a:xfrm>
            <a:off x="3994150" y="5876925"/>
            <a:ext cx="865188" cy="215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077501496 h 21600"/>
              <a:gd name="T4" fmla="*/ 2147483647 w 21600"/>
              <a:gd name="T5" fmla="*/ 2147483647 h 21600"/>
              <a:gd name="T6" fmla="*/ 2147483647 w 21600"/>
              <a:gd name="T7" fmla="*/ 107750149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4" name="AutoShape 27"/>
          <p:cNvSpPr>
            <a:spLocks noChangeArrowheads="1"/>
          </p:cNvSpPr>
          <p:nvPr/>
        </p:nvSpPr>
        <p:spPr bwMode="auto">
          <a:xfrm>
            <a:off x="5651500" y="5876925"/>
            <a:ext cx="865188" cy="215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077501496 h 21600"/>
              <a:gd name="T4" fmla="*/ 2147483647 w 21600"/>
              <a:gd name="T5" fmla="*/ 2147483647 h 21600"/>
              <a:gd name="T6" fmla="*/ 2147483647 w 21600"/>
              <a:gd name="T7" fmla="*/ 107750149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5" name="AutoShape 28"/>
          <p:cNvSpPr>
            <a:spLocks noChangeArrowheads="1"/>
          </p:cNvSpPr>
          <p:nvPr/>
        </p:nvSpPr>
        <p:spPr bwMode="auto">
          <a:xfrm>
            <a:off x="7235825" y="5876925"/>
            <a:ext cx="865188" cy="215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077501496 h 21600"/>
              <a:gd name="T4" fmla="*/ 2147483647 w 21600"/>
              <a:gd name="T5" fmla="*/ 2147483647 h 21600"/>
              <a:gd name="T6" fmla="*/ 2147483647 w 21600"/>
              <a:gd name="T7" fmla="*/ 107750149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86" name="Picture 29" descr="C:\Users\Мила\Desktop\чудаева\Рисунок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50" y="2286000"/>
            <a:ext cx="17335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30" descr="C:\Users\Мила\Desktop\чудаева\Рисунок8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85813" y="4786313"/>
            <a:ext cx="15716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6" name="Oval 24"/>
          <p:cNvSpPr>
            <a:spLocks noChangeArrowheads="1"/>
          </p:cNvSpPr>
          <p:nvPr/>
        </p:nvSpPr>
        <p:spPr bwMode="auto">
          <a:xfrm>
            <a:off x="1765300" y="551656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4"/>
          <p:cNvSpPr>
            <a:spLocks noChangeArrowheads="1"/>
          </p:cNvSpPr>
          <p:nvPr/>
        </p:nvSpPr>
        <p:spPr bwMode="auto">
          <a:xfrm>
            <a:off x="1403350" y="188913"/>
            <a:ext cx="7345363" cy="6335712"/>
          </a:xfrm>
          <a:prstGeom prst="horizontalScroll">
            <a:avLst>
              <a:gd name="adj" fmla="val 11190"/>
            </a:avLst>
          </a:prstGeom>
          <a:gradFill rotWithShape="1">
            <a:gsLst>
              <a:gs pos="0">
                <a:srgbClr val="FFCC66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38100">
            <a:solidFill>
              <a:srgbClr val="9966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2193925" y="2708275"/>
            <a:ext cx="33147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700" b="1">
                <a:latin typeface="Arial" charset="0"/>
              </a:rPr>
              <a:t>Девиз:</a:t>
            </a:r>
            <a:r>
              <a:rPr lang="ru-RU" sz="2300">
                <a:latin typeface="Arial" charset="0"/>
              </a:rPr>
              <a:t> </a:t>
            </a:r>
            <a:r>
              <a:rPr lang="ru-RU" sz="2300"/>
              <a:t/>
            </a:r>
            <a:br>
              <a:rPr lang="ru-RU" sz="2300"/>
            </a:br>
            <a:r>
              <a:rPr lang="ru-RU" sz="2300">
                <a:latin typeface="Arial" charset="0"/>
              </a:rPr>
              <a:t>«Ни шагу назад, </a:t>
            </a:r>
            <a:br>
              <a:rPr lang="ru-RU" sz="2300">
                <a:latin typeface="Arial" charset="0"/>
              </a:rPr>
            </a:br>
            <a:r>
              <a:rPr lang="ru-RU" sz="2300">
                <a:latin typeface="Arial" charset="0"/>
              </a:rPr>
              <a:t>ни шагу на месте, </a:t>
            </a:r>
            <a:br>
              <a:rPr lang="ru-RU" sz="2300">
                <a:latin typeface="Arial" charset="0"/>
              </a:rPr>
            </a:br>
            <a:r>
              <a:rPr lang="ru-RU" sz="2300">
                <a:latin typeface="Arial" charset="0"/>
              </a:rPr>
              <a:t>только вперед </a:t>
            </a:r>
            <a:br>
              <a:rPr lang="ru-RU" sz="2300">
                <a:latin typeface="Arial" charset="0"/>
              </a:rPr>
            </a:br>
            <a:r>
              <a:rPr lang="ru-RU" sz="2300">
                <a:latin typeface="Arial" charset="0"/>
              </a:rPr>
              <a:t>и только вместе» </a:t>
            </a: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2195513" y="1196975"/>
            <a:ext cx="36734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Arial" charset="0"/>
              </a:rPr>
              <a:t>Научное общество учащихся:</a:t>
            </a:r>
          </a:p>
          <a:p>
            <a:r>
              <a:rPr lang="ru-RU" sz="2000" b="1">
                <a:latin typeface="Arial" charset="0"/>
              </a:rPr>
              <a:t>«Первые шаги в науку»</a:t>
            </a:r>
          </a:p>
          <a:p>
            <a:pPr>
              <a:spcBef>
                <a:spcPct val="50000"/>
              </a:spcBef>
            </a:pPr>
            <a:endParaRPr lang="ru-RU" sz="2400" i="1">
              <a:latin typeface="Arial" charset="0"/>
            </a:endParaRPr>
          </a:p>
        </p:txBody>
      </p:sp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2195513" y="4264025"/>
            <a:ext cx="684053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" charset="0"/>
              </a:rPr>
              <a:t>Эмблема:</a:t>
            </a:r>
          </a:p>
          <a:p>
            <a:r>
              <a:rPr lang="ru-RU" sz="2000">
                <a:latin typeface="Arial" charset="0"/>
              </a:rPr>
              <a:t>сова, вернее совенок,  владеющий компьютерными технологиями (символ современности, мудрости, знания и ума)</a:t>
            </a:r>
          </a:p>
          <a:p>
            <a:pPr>
              <a:spcBef>
                <a:spcPct val="50000"/>
              </a:spcBef>
            </a:pPr>
            <a:endParaRPr lang="ru-RU" sz="2000">
              <a:latin typeface="Arial" charset="0"/>
            </a:endParaRPr>
          </a:p>
        </p:txBody>
      </p:sp>
      <p:pic>
        <p:nvPicPr>
          <p:cNvPr id="16390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984250"/>
            <a:ext cx="2952750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Rectangle 11"/>
          <p:cNvSpPr>
            <a:spLocks noChangeArrowheads="1"/>
          </p:cNvSpPr>
          <p:nvPr/>
        </p:nvSpPr>
        <p:spPr bwMode="auto">
          <a:xfrm>
            <a:off x="2857500" y="6143625"/>
            <a:ext cx="3929063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  <a:hlinkClick r:id="rId3"/>
              </a:rPr>
              <a:t>http://math.ex6.ru/issled_rabota.htm</a:t>
            </a:r>
            <a:r>
              <a:rPr lang="ru-RU">
                <a:latin typeface="Arial" charset="0"/>
              </a:rPr>
              <a:t> </a:t>
            </a:r>
          </a:p>
        </p:txBody>
      </p:sp>
      <p:sp>
        <p:nvSpPr>
          <p:cNvPr id="16392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01063" y="6215063"/>
            <a:ext cx="433387" cy="404812"/>
          </a:xfrm>
          <a:prstGeom prst="actionButtonReturn">
            <a:avLst/>
          </a:prstGeom>
          <a:solidFill>
            <a:srgbClr val="FFFFFF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ChangeArrowheads="1"/>
          </p:cNvSpPr>
          <p:nvPr/>
        </p:nvSpPr>
        <p:spPr bwMode="auto">
          <a:xfrm>
            <a:off x="755650" y="260350"/>
            <a:ext cx="81010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C0000"/>
                </a:solidFill>
                <a:latin typeface="Arial" charset="0"/>
              </a:rPr>
              <a:t>Всероссийский конкурс исследовательских работ имени Д.И. Менделеева для обучающихся общеобразовательных учреждений</a:t>
            </a:r>
          </a:p>
        </p:txBody>
      </p:sp>
      <p:sp>
        <p:nvSpPr>
          <p:cNvPr id="21507" name="Rectangle 7"/>
          <p:cNvSpPr>
            <a:spLocks noChangeArrowheads="1"/>
          </p:cNvSpPr>
          <p:nvPr/>
        </p:nvSpPr>
        <p:spPr bwMode="auto">
          <a:xfrm>
            <a:off x="1835150" y="6237288"/>
            <a:ext cx="5219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  <a:hlinkClick r:id="rId2"/>
              </a:rPr>
              <a:t>http://mendeleev.upeg.net/allrus/rules/rules1.htm</a:t>
            </a:r>
            <a:r>
              <a:rPr lang="ru-RU">
                <a:latin typeface="Arial" charset="0"/>
              </a:rPr>
              <a:t> </a:t>
            </a:r>
          </a:p>
        </p:txBody>
      </p:sp>
      <p:sp>
        <p:nvSpPr>
          <p:cNvPr id="21508" name="Text Box 8"/>
          <p:cNvSpPr txBox="1">
            <a:spLocks noChangeArrowheads="1"/>
          </p:cNvSpPr>
          <p:nvPr/>
        </p:nvSpPr>
        <p:spPr bwMode="auto">
          <a:xfrm>
            <a:off x="4643438" y="2133600"/>
            <a:ext cx="4214812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>
                <a:latin typeface="Arial" charset="0"/>
              </a:rPr>
              <a:t>Участниками конкурса могут быть учащиеся и воспитанники 9-11 классов общеобразовательных учреждений и учреждений дополнительного образования России. На конкурс принимаются научно-исследовательские работы любой тематики, по различным отраслям наук. Ограничений в тематике научно – исследовательских работ школьников нет</a:t>
            </a:r>
          </a:p>
        </p:txBody>
      </p:sp>
      <p:sp>
        <p:nvSpPr>
          <p:cNvPr id="21509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501063" y="6286500"/>
            <a:ext cx="433387" cy="404813"/>
          </a:xfrm>
          <a:prstGeom prst="actionButtonReturn">
            <a:avLst/>
          </a:prstGeom>
          <a:solidFill>
            <a:srgbClr val="FFFFFF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10" name="Picture 7" descr="C:\Users\Мила\Desktop\чудаева\Рисунок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286000"/>
            <a:ext cx="4338637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1258888" y="147638"/>
            <a:ext cx="741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CC0000"/>
                </a:solidFill>
                <a:latin typeface="Arial" charset="0"/>
              </a:rPr>
              <a:t>МЕЖДУНАРОДНАЯ НАУЧНО-ТЕХНИЧЕСКАЯ КОНФЕРЕНЦИЯ ШКОЛЬНИКОВ </a:t>
            </a:r>
          </a:p>
          <a:p>
            <a:pPr algn="ctr"/>
            <a:r>
              <a:rPr lang="ru-RU" sz="2400" b="1">
                <a:solidFill>
                  <a:srgbClr val="CC0000"/>
                </a:solidFill>
                <a:latin typeface="Arial" charset="0"/>
              </a:rPr>
              <a:t>«СТАРТ В НАУКУ»</a:t>
            </a:r>
          </a:p>
        </p:txBody>
      </p: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2193925" y="2349500"/>
            <a:ext cx="673576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Arial" charset="0"/>
              </a:rPr>
              <a:t>Научно-технические конференции школьников начали проводиться в Московском физико-техническом институте (государственном университете, г. Долгопрудный Московской области) в начале 80-х годов. </a:t>
            </a:r>
          </a:p>
          <a:p>
            <a:pPr algn="just"/>
            <a:r>
              <a:rPr lang="ru-RU" sz="2000">
                <a:latin typeface="Arial" charset="0"/>
              </a:rPr>
              <a:t>С 1998 года по предложению Министерства образования Российской Федерации Московскому физико-техническому институту и Заочной физико-технической школе при МФТИ возглавляет работу по организации и проведению Международной научно-технической конференции школьников «Старт в науку»</a:t>
            </a:r>
          </a:p>
        </p:txBody>
      </p:sp>
      <p:pic>
        <p:nvPicPr>
          <p:cNvPr id="22532" name="Picture 10" descr="C:\Users\Мила\Desktop\чудаева\Рисунок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0963"/>
            <a:ext cx="91440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4714875" y="1500188"/>
            <a:ext cx="3554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Arial" charset="0"/>
                <a:hlinkClick r:id="rId3"/>
              </a:rPr>
              <a:t>http://www.abitu.ru/conf/start/</a:t>
            </a:r>
            <a:r>
              <a:rPr lang="ru-RU" sz="2000">
                <a:latin typeface="Arial" charset="0"/>
              </a:rPr>
              <a:t> </a:t>
            </a:r>
          </a:p>
        </p:txBody>
      </p:sp>
      <p:pic>
        <p:nvPicPr>
          <p:cNvPr id="22534" name="Picture 11" descr="C:\Users\Мила\Desktop\чудаева\Рисунок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214563"/>
            <a:ext cx="1379538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2" descr="C:\Users\Мила\Desktop\чудаева\Рисунок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" y="3786188"/>
            <a:ext cx="1857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3" descr="C:\Users\Мила\Desktop\чудаева\Рисунок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200775"/>
            <a:ext cx="9144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AutoShape 1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572500" y="6215063"/>
            <a:ext cx="433388" cy="404812"/>
          </a:xfrm>
          <a:prstGeom prst="actionButtonReturn">
            <a:avLst/>
          </a:prstGeom>
          <a:solidFill>
            <a:srgbClr val="FFFFFF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ChangeArrowheads="1"/>
          </p:cNvSpPr>
          <p:nvPr/>
        </p:nvSpPr>
        <p:spPr bwMode="auto">
          <a:xfrm>
            <a:off x="6286500" y="5572125"/>
            <a:ext cx="252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fr-FR" sz="2000">
                <a:latin typeface="Arial" charset="0"/>
                <a:hlinkClick r:id="rId3"/>
              </a:rPr>
              <a:t>http://vernadsky.info</a:t>
            </a:r>
            <a:r>
              <a:rPr lang="fr-FR" sz="2000">
                <a:latin typeface="Arial" charset="0"/>
              </a:rPr>
              <a:t> </a:t>
            </a:r>
          </a:p>
        </p:txBody>
      </p:sp>
      <p:sp>
        <p:nvSpPr>
          <p:cNvPr id="2457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501063" y="6286500"/>
            <a:ext cx="433387" cy="404813"/>
          </a:xfrm>
          <a:prstGeom prst="actionButtonReturn">
            <a:avLst/>
          </a:prstGeom>
          <a:solidFill>
            <a:srgbClr val="FFFFFF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7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0066FF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8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6600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5C00"/>
        </a:accent6>
        <a:hlink>
          <a:srgbClr val="0066FF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1095</TotalTime>
  <Words>238</Words>
  <Application>Microsoft Office PowerPoint</Application>
  <PresentationFormat>Экран (4:3)</PresentationFormat>
  <Paragraphs>35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Tahoma</vt:lpstr>
      <vt:lpstr>Arial</vt:lpstr>
      <vt:lpstr>Wingdings</vt:lpstr>
      <vt:lpstr>Calibri</vt:lpstr>
      <vt:lpstr>Палитра</vt:lpstr>
      <vt:lpstr>Слайд 1</vt:lpstr>
      <vt:lpstr>Слайд 2</vt:lpstr>
      <vt:lpstr>Маршрут  экскурсии</vt:lpstr>
      <vt:lpstr>Слайд 4</vt:lpstr>
      <vt:lpstr>Слайд 5</vt:lpstr>
      <vt:lpstr>Слайд 6</vt:lpstr>
      <vt:lpstr>Слайд 7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63</cp:revision>
  <dcterms:created xsi:type="dcterms:W3CDTF">2009-12-26T14:27:50Z</dcterms:created>
  <dcterms:modified xsi:type="dcterms:W3CDTF">2010-01-07T16:07:24Z</dcterms:modified>
</cp:coreProperties>
</file>